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44" autoAdjust="0"/>
    <p:restoredTop sz="93662" autoAdjust="0"/>
  </p:normalViewPr>
  <p:slideViewPr>
    <p:cSldViewPr>
      <p:cViewPr>
        <p:scale>
          <a:sx n="200" d="100"/>
          <a:sy n="200" d="100"/>
        </p:scale>
        <p:origin x="-1164" y="55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62F7D-1AB8-44C5-83BE-9E4661052667}" type="datetimeFigureOut">
              <a:rPr lang="ko-KR" altLang="en-US" smtClean="0"/>
              <a:pPr/>
              <a:t>2013-06-13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6724E8-C143-4DCD-9BFC-D4306A9FBD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724E8-C143-4DCD-9BFC-D4306A9FBDE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66235-8A92-4E74-A6AF-777CB3942A0B}" type="datetimeFigureOut">
              <a:rPr lang="ko-KR" altLang="en-US" smtClean="0"/>
              <a:pPr/>
              <a:t>2013-06-13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C595-A864-45D0-BD2B-FBFC47D8B5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66235-8A92-4E74-A6AF-777CB3942A0B}" type="datetimeFigureOut">
              <a:rPr lang="ko-KR" altLang="en-US" smtClean="0"/>
              <a:pPr/>
              <a:t>2013-06-13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C595-A864-45D0-BD2B-FBFC47D8B5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66235-8A92-4E74-A6AF-777CB3942A0B}" type="datetimeFigureOut">
              <a:rPr lang="ko-KR" altLang="en-US" smtClean="0"/>
              <a:pPr/>
              <a:t>2013-06-13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C595-A864-45D0-BD2B-FBFC47D8B5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66235-8A92-4E74-A6AF-777CB3942A0B}" type="datetimeFigureOut">
              <a:rPr lang="ko-KR" altLang="en-US" smtClean="0"/>
              <a:pPr/>
              <a:t>2013-06-13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C595-A864-45D0-BD2B-FBFC47D8B5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66235-8A92-4E74-A6AF-777CB3942A0B}" type="datetimeFigureOut">
              <a:rPr lang="ko-KR" altLang="en-US" smtClean="0"/>
              <a:pPr/>
              <a:t>2013-06-13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C595-A864-45D0-BD2B-FBFC47D8B5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66235-8A92-4E74-A6AF-777CB3942A0B}" type="datetimeFigureOut">
              <a:rPr lang="ko-KR" altLang="en-US" smtClean="0"/>
              <a:pPr/>
              <a:t>2013-06-13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C595-A864-45D0-BD2B-FBFC47D8B5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66235-8A92-4E74-A6AF-777CB3942A0B}" type="datetimeFigureOut">
              <a:rPr lang="ko-KR" altLang="en-US" smtClean="0"/>
              <a:pPr/>
              <a:t>2013-06-13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C595-A864-45D0-BD2B-FBFC47D8B5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66235-8A92-4E74-A6AF-777CB3942A0B}" type="datetimeFigureOut">
              <a:rPr lang="ko-KR" altLang="en-US" smtClean="0"/>
              <a:pPr/>
              <a:t>2013-06-13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C595-A864-45D0-BD2B-FBFC47D8B5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66235-8A92-4E74-A6AF-777CB3942A0B}" type="datetimeFigureOut">
              <a:rPr lang="ko-KR" altLang="en-US" smtClean="0"/>
              <a:pPr/>
              <a:t>2013-06-13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C595-A864-45D0-BD2B-FBFC47D8B5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66235-8A92-4E74-A6AF-777CB3942A0B}" type="datetimeFigureOut">
              <a:rPr lang="ko-KR" altLang="en-US" smtClean="0"/>
              <a:pPr/>
              <a:t>2013-06-13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C595-A864-45D0-BD2B-FBFC47D8B5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66235-8A92-4E74-A6AF-777CB3942A0B}" type="datetimeFigureOut">
              <a:rPr lang="ko-KR" altLang="en-US" smtClean="0"/>
              <a:pPr/>
              <a:t>2013-06-13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C595-A864-45D0-BD2B-FBFC47D8B5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66235-8A92-4E74-A6AF-777CB3942A0B}" type="datetimeFigureOut">
              <a:rPr lang="ko-KR" altLang="en-US" smtClean="0"/>
              <a:pPr/>
              <a:t>2013-06-13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AC595-A864-45D0-BD2B-FBFC47D8B5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http://www.sba.seoul.kr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633" y="323528"/>
            <a:ext cx="66247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rgbClr val="0070C0"/>
                </a:solidFill>
                <a:latin typeface="+mn-ea"/>
              </a:rPr>
              <a:t>2013 </a:t>
            </a:r>
            <a:r>
              <a:rPr lang="ko-KR" altLang="en-US" sz="3200" b="1" dirty="0" smtClean="0">
                <a:solidFill>
                  <a:srgbClr val="0070C0"/>
                </a:solidFill>
                <a:latin typeface="+mn-ea"/>
              </a:rPr>
              <a:t>하계 </a:t>
            </a:r>
            <a:r>
              <a:rPr lang="ko-KR" altLang="en-US" sz="3200" b="1" dirty="0" err="1" smtClean="0">
                <a:solidFill>
                  <a:srgbClr val="0070C0"/>
                </a:solidFill>
                <a:latin typeface="+mn-ea"/>
              </a:rPr>
              <a:t>서울페어에</a:t>
            </a:r>
            <a:r>
              <a:rPr lang="ko-KR" altLang="en-US" sz="3200" b="1" dirty="0" smtClean="0">
                <a:solidFill>
                  <a:srgbClr val="0070C0"/>
                </a:solidFill>
                <a:latin typeface="+mn-ea"/>
              </a:rPr>
              <a:t> 모십니다</a:t>
            </a:r>
            <a:r>
              <a:rPr lang="en-US" altLang="ko-KR" sz="3200" b="1" dirty="0" smtClean="0">
                <a:solidFill>
                  <a:srgbClr val="0070C0"/>
                </a:solidFill>
                <a:latin typeface="+mn-ea"/>
              </a:rPr>
              <a:t>.</a:t>
            </a:r>
          </a:p>
          <a:p>
            <a:pPr algn="ctr"/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-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해외바이어 초청 </a:t>
            </a:r>
            <a:r>
              <a:rPr lang="ko-KR" altLang="en-US" sz="2400" b="1" dirty="0" err="1" smtClean="0">
                <a:solidFill>
                  <a:srgbClr val="FF0000"/>
                </a:solidFill>
                <a:latin typeface="+mn-ea"/>
              </a:rPr>
              <a:t>수출상담회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 참가기업 모집</a:t>
            </a:r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-</a:t>
            </a:r>
            <a:endParaRPr lang="ko-KR" altLang="en-US" sz="2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80" y="5724128"/>
            <a:ext cx="58600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대한민국 수출중소기업들에게 세계시장을 드립니다</a:t>
            </a:r>
            <a:r>
              <a:rPr lang="en-US" altLang="ko-KR" b="1" dirty="0" smtClean="0"/>
              <a:t>.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grpSp>
        <p:nvGrpSpPr>
          <p:cNvPr id="18" name="그룹 17"/>
          <p:cNvGrpSpPr/>
          <p:nvPr/>
        </p:nvGrpSpPr>
        <p:grpSpPr>
          <a:xfrm>
            <a:off x="2780928" y="8676456"/>
            <a:ext cx="1756473" cy="235921"/>
            <a:chOff x="3355587" y="8368527"/>
            <a:chExt cx="1756473" cy="235921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71900" y="8397844"/>
              <a:ext cx="1440160" cy="181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55587" y="8368527"/>
              <a:ext cx="315239" cy="235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" name="그룹 16"/>
          <p:cNvGrpSpPr/>
          <p:nvPr/>
        </p:nvGrpSpPr>
        <p:grpSpPr>
          <a:xfrm>
            <a:off x="332656" y="6084167"/>
            <a:ext cx="6336704" cy="2016225"/>
            <a:chOff x="476672" y="6100169"/>
            <a:chExt cx="6122280" cy="1568175"/>
          </a:xfrm>
        </p:grpSpPr>
        <p:sp>
          <p:nvSpPr>
            <p:cNvPr id="15" name="직사각형 14"/>
            <p:cNvSpPr/>
            <p:nvPr/>
          </p:nvSpPr>
          <p:spPr>
            <a:xfrm>
              <a:off x="476672" y="6100170"/>
              <a:ext cx="2991569" cy="156817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900" b="1" dirty="0" smtClean="0">
                <a:solidFill>
                  <a:schemeClr val="tx1"/>
                </a:solidFill>
              </a:endParaRPr>
            </a:p>
            <a:p>
              <a:r>
                <a:rPr lang="ko-KR" altLang="en-US" sz="900" b="1" dirty="0" smtClean="0">
                  <a:solidFill>
                    <a:schemeClr val="tx1"/>
                  </a:solidFill>
                </a:rPr>
                <a:t>□ 모집개요</a:t>
              </a:r>
              <a:endParaRPr lang="ko-KR" altLang="en-US" sz="900" dirty="0">
                <a:solidFill>
                  <a:schemeClr val="tx1"/>
                </a:solidFill>
              </a:endParaRP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  - </a:t>
              </a:r>
              <a:r>
                <a:rPr lang="ko-KR" altLang="en-US" sz="900" dirty="0">
                  <a:solidFill>
                    <a:srgbClr val="FF0000"/>
                  </a:solidFill>
                </a:rPr>
                <a:t>일 </a:t>
              </a:r>
              <a:r>
                <a:rPr lang="ko-KR" altLang="en-US" sz="900" dirty="0" smtClean="0">
                  <a:solidFill>
                    <a:srgbClr val="FF0000"/>
                  </a:solidFill>
                </a:rPr>
                <a:t>      시 </a:t>
              </a:r>
              <a:r>
                <a:rPr lang="en-US" altLang="ko-KR" sz="900" dirty="0">
                  <a:solidFill>
                    <a:srgbClr val="FF0000"/>
                  </a:solidFill>
                </a:rPr>
                <a:t>: 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2013.</a:t>
              </a:r>
              <a:r>
                <a:rPr lang="ko-KR" altLang="en-US" sz="9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7.</a:t>
              </a:r>
              <a:r>
                <a:rPr lang="ko-KR" altLang="en-US" sz="900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17(</a:t>
              </a:r>
              <a:r>
                <a:rPr lang="ko-KR" altLang="en-US" sz="900" dirty="0" smtClean="0">
                  <a:solidFill>
                    <a:srgbClr val="FF0000"/>
                  </a:solidFill>
                </a:rPr>
                <a:t>수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)~18(</a:t>
              </a:r>
              <a:r>
                <a:rPr lang="ko-KR" altLang="en-US" sz="900" dirty="0" smtClean="0">
                  <a:solidFill>
                    <a:srgbClr val="FF0000"/>
                  </a:solidFill>
                </a:rPr>
                <a:t>목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) 10:00~18:00</a:t>
              </a:r>
              <a:endParaRPr lang="ko-KR" altLang="en-US" sz="900" dirty="0">
                <a:solidFill>
                  <a:srgbClr val="FF0000"/>
                </a:solidFill>
              </a:endParaRP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  - </a:t>
              </a:r>
              <a:r>
                <a:rPr lang="ko-KR" altLang="en-US" sz="900" dirty="0">
                  <a:solidFill>
                    <a:schemeClr val="tx1"/>
                  </a:solidFill>
                </a:rPr>
                <a:t>장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      소 </a:t>
              </a:r>
              <a:r>
                <a:rPr lang="en-US" altLang="ko-KR" sz="900" dirty="0">
                  <a:solidFill>
                    <a:schemeClr val="tx1"/>
                  </a:solidFill>
                </a:rPr>
                <a:t>: SETEC(</a:t>
              </a:r>
              <a:r>
                <a:rPr lang="ko-KR" altLang="en-US" sz="900" dirty="0">
                  <a:solidFill>
                    <a:schemeClr val="tx1"/>
                  </a:solidFill>
                </a:rPr>
                <a:t>서울무역전시장</a:t>
              </a:r>
              <a:r>
                <a:rPr lang="en-US" altLang="ko-KR" sz="900" dirty="0">
                  <a:solidFill>
                    <a:schemeClr val="tx1"/>
                  </a:solidFill>
                </a:rPr>
                <a:t>)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제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1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전시실</a:t>
              </a:r>
              <a:endParaRPr lang="ko-KR" altLang="en-US" sz="900" dirty="0">
                <a:solidFill>
                  <a:schemeClr val="tx1"/>
                </a:solidFill>
              </a:endParaRP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  -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바  이  어 </a:t>
              </a:r>
              <a:r>
                <a:rPr lang="en-US" altLang="ko-KR" sz="900" dirty="0">
                  <a:solidFill>
                    <a:schemeClr val="tx1"/>
                  </a:solidFill>
                </a:rPr>
                <a:t>: 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15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개국 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150</a:t>
              </a:r>
              <a:r>
                <a:rPr lang="ko-KR" altLang="en-US" sz="900" dirty="0">
                  <a:solidFill>
                    <a:schemeClr val="tx1"/>
                  </a:solidFill>
                </a:rPr>
                <a:t>명 내외</a:t>
              </a: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  -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기  업  수 </a:t>
              </a:r>
              <a:r>
                <a:rPr lang="en-US" altLang="ko-KR" sz="900" dirty="0">
                  <a:solidFill>
                    <a:schemeClr val="tx1"/>
                  </a:solidFill>
                </a:rPr>
                <a:t>: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국내 수출 중소기업 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600</a:t>
              </a:r>
              <a:r>
                <a:rPr lang="ko-KR" altLang="en-US" sz="900" dirty="0">
                  <a:solidFill>
                    <a:schemeClr val="tx1"/>
                  </a:solidFill>
                </a:rPr>
                <a:t>개사 내외</a:t>
              </a: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  -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품       목 </a:t>
              </a:r>
              <a:r>
                <a:rPr lang="en-US" altLang="ko-KR" sz="900" dirty="0">
                  <a:solidFill>
                    <a:schemeClr val="tx1"/>
                  </a:solidFill>
                </a:rPr>
                <a:t>: </a:t>
              </a:r>
              <a:r>
                <a:rPr lang="ko-KR" altLang="en-US" sz="900" dirty="0">
                  <a:solidFill>
                    <a:schemeClr val="tx1"/>
                  </a:solidFill>
                </a:rPr>
                <a:t>생활소비재</a:t>
              </a:r>
              <a:r>
                <a:rPr lang="en-US" altLang="ko-KR" sz="900" dirty="0">
                  <a:solidFill>
                    <a:schemeClr val="tx1"/>
                  </a:solidFill>
                </a:rPr>
                <a:t>(</a:t>
              </a:r>
              <a:r>
                <a:rPr lang="ko-KR" altLang="en-US" sz="900" dirty="0">
                  <a:solidFill>
                    <a:schemeClr val="tx1"/>
                  </a:solidFill>
                </a:rPr>
                <a:t>화장품</a:t>
              </a:r>
              <a:r>
                <a:rPr lang="en-US" altLang="ko-KR" sz="900" dirty="0">
                  <a:solidFill>
                    <a:schemeClr val="tx1"/>
                  </a:solidFill>
                </a:rPr>
                <a:t>, </a:t>
              </a:r>
              <a:r>
                <a:rPr lang="ko-KR" altLang="en-US" sz="900" dirty="0">
                  <a:solidFill>
                    <a:schemeClr val="tx1"/>
                  </a:solidFill>
                </a:rPr>
                <a:t>액세서리 등</a:t>
              </a:r>
              <a:r>
                <a:rPr lang="en-US" altLang="ko-KR" sz="900" dirty="0">
                  <a:solidFill>
                    <a:schemeClr val="tx1"/>
                  </a:solidFill>
                </a:rPr>
                <a:t>), 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IT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및</a:t>
              </a:r>
              <a:endParaRPr lang="en-US" altLang="ko-KR" sz="900" dirty="0" smtClean="0">
                <a:solidFill>
                  <a:schemeClr val="tx1"/>
                </a:solidFill>
              </a:endParaRPr>
            </a:p>
            <a:p>
              <a:r>
                <a:rPr lang="en-US" altLang="ko-KR" sz="900" dirty="0">
                  <a:solidFill>
                    <a:schemeClr val="tx1"/>
                  </a:solidFill>
                </a:rPr>
                <a:t> 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                   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전기전자</a:t>
              </a:r>
              <a:r>
                <a:rPr lang="en-US" altLang="ko-KR" sz="900" dirty="0">
                  <a:solidFill>
                    <a:schemeClr val="tx1"/>
                  </a:solidFill>
                </a:rPr>
                <a:t>, </a:t>
              </a:r>
              <a:r>
                <a:rPr lang="ko-KR" altLang="en-US" sz="900" dirty="0" err="1">
                  <a:solidFill>
                    <a:schemeClr val="tx1"/>
                  </a:solidFill>
                </a:rPr>
                <a:t>바이오메디컬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녹색친환경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,</a:t>
              </a: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                   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의류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900" dirty="0" err="1" smtClean="0">
                  <a:solidFill>
                    <a:schemeClr val="tx1"/>
                  </a:solidFill>
                </a:rPr>
                <a:t>식음료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주방용품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소형가전 등</a:t>
              </a:r>
              <a:endParaRPr lang="ko-KR" altLang="en-US" sz="900" dirty="0">
                <a:solidFill>
                  <a:schemeClr val="tx1"/>
                </a:solidFill>
              </a:endParaRP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  -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모집기간 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: 2013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년 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7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월 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1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일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월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)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까지 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선착순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)</a:t>
              </a:r>
              <a:endParaRPr lang="en-US" altLang="ko-KR" sz="900" dirty="0" smtClean="0">
                <a:solidFill>
                  <a:schemeClr val="tx1"/>
                </a:solidFill>
              </a:endParaRP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  -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참 가  비 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: 11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만원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(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VAT</a:t>
              </a:r>
              <a:r>
                <a:rPr lang="ko-KR" altLang="en-US" sz="900" dirty="0" smtClean="0">
                  <a:solidFill>
                    <a:srgbClr val="FF0000"/>
                  </a:solidFill>
                </a:rPr>
                <a:t> 포함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900" dirty="0" err="1" smtClean="0">
                  <a:solidFill>
                    <a:schemeClr val="tx1"/>
                  </a:solidFill>
                </a:rPr>
                <a:t>수출상담회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 참가비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)</a:t>
              </a: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                   33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만원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(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VAT</a:t>
              </a:r>
              <a:r>
                <a:rPr lang="ko-KR" altLang="en-US" sz="900" dirty="0" smtClean="0">
                  <a:solidFill>
                    <a:srgbClr val="FF0000"/>
                  </a:solidFill>
                </a:rPr>
                <a:t> 포함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전시부스 임대료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)</a:t>
              </a:r>
            </a:p>
            <a:p>
              <a:r>
                <a:rPr lang="en-US" altLang="ko-KR" sz="800" b="1" dirty="0" smtClean="0">
                  <a:solidFill>
                    <a:schemeClr val="tx2"/>
                  </a:solidFill>
                </a:rPr>
                <a:t>                      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44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만원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(VAT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포함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전시부스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+</a:t>
              </a:r>
              <a:r>
                <a:rPr lang="ko-KR" altLang="en-US" sz="900" dirty="0" err="1" smtClean="0">
                  <a:solidFill>
                    <a:schemeClr val="tx1"/>
                  </a:solidFill>
                </a:rPr>
                <a:t>상담회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 참가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)</a:t>
              </a:r>
            </a:p>
            <a:p>
              <a:r>
                <a:rPr lang="en-US" altLang="ko-KR" sz="800" b="1" dirty="0" smtClean="0">
                  <a:solidFill>
                    <a:schemeClr val="tx2"/>
                  </a:solidFill>
                </a:rPr>
                <a:t>- </a:t>
              </a:r>
              <a:r>
                <a:rPr lang="ko-KR" altLang="en-US" sz="800" b="1" dirty="0" smtClean="0">
                  <a:solidFill>
                    <a:schemeClr val="tx2"/>
                  </a:solidFill>
                </a:rPr>
                <a:t>참가특전 </a:t>
              </a:r>
              <a:r>
                <a:rPr lang="en-US" altLang="ko-KR" sz="800" b="1" dirty="0" smtClean="0">
                  <a:solidFill>
                    <a:schemeClr val="tx2"/>
                  </a:solidFill>
                </a:rPr>
                <a:t>: 1) </a:t>
              </a:r>
              <a:r>
                <a:rPr lang="ko-KR" altLang="en-US" sz="800" b="1" dirty="0" err="1" smtClean="0">
                  <a:solidFill>
                    <a:schemeClr val="tx2"/>
                  </a:solidFill>
                </a:rPr>
                <a:t>해외바이어디렉토리</a:t>
              </a:r>
              <a:r>
                <a:rPr lang="ko-KR" altLang="en-US" sz="800" b="1" dirty="0" smtClean="0">
                  <a:solidFill>
                    <a:schemeClr val="tx2"/>
                  </a:solidFill>
                </a:rPr>
                <a:t> 무료제공</a:t>
              </a:r>
              <a:r>
                <a:rPr lang="en-US" altLang="ko-KR" sz="800" b="1" dirty="0" smtClean="0">
                  <a:solidFill>
                    <a:schemeClr val="tx2"/>
                  </a:solidFill>
                </a:rPr>
                <a:t>(2012</a:t>
              </a:r>
              <a:r>
                <a:rPr lang="ko-KR" altLang="en-US" sz="800" b="1" dirty="0" smtClean="0">
                  <a:solidFill>
                    <a:schemeClr val="tx2"/>
                  </a:solidFill>
                </a:rPr>
                <a:t>년</a:t>
              </a:r>
              <a:r>
                <a:rPr lang="en-US" altLang="ko-KR" sz="800" b="1" dirty="0" smtClean="0">
                  <a:solidFill>
                    <a:schemeClr val="tx2"/>
                  </a:solidFill>
                </a:rPr>
                <a:t>,1</a:t>
              </a:r>
              <a:r>
                <a:rPr lang="ko-KR" altLang="en-US" sz="800" b="1" dirty="0" smtClean="0">
                  <a:solidFill>
                    <a:schemeClr val="tx2"/>
                  </a:solidFill>
                </a:rPr>
                <a:t>만</a:t>
              </a:r>
              <a:r>
                <a:rPr lang="en-US" altLang="ko-KR" sz="800" b="1" dirty="0" smtClean="0">
                  <a:solidFill>
                    <a:schemeClr val="tx2"/>
                  </a:solidFill>
                </a:rPr>
                <a:t>5</a:t>
              </a:r>
              <a:r>
                <a:rPr lang="ko-KR" altLang="en-US" sz="800" b="1" dirty="0" err="1" smtClean="0">
                  <a:solidFill>
                    <a:schemeClr val="tx2"/>
                  </a:solidFill>
                </a:rPr>
                <a:t>천개</a:t>
              </a:r>
              <a:r>
                <a:rPr lang="en-US" altLang="ko-KR" sz="800" b="1" dirty="0" smtClean="0">
                  <a:solidFill>
                    <a:schemeClr val="tx2"/>
                  </a:solidFill>
                </a:rPr>
                <a:t>)</a:t>
              </a:r>
            </a:p>
            <a:p>
              <a:r>
                <a:rPr lang="en-US" altLang="ko-KR" sz="800" b="1" dirty="0" smtClean="0">
                  <a:solidFill>
                    <a:schemeClr val="tx2"/>
                  </a:solidFill>
                </a:rPr>
                <a:t>                2) 2012~2013 </a:t>
              </a:r>
              <a:r>
                <a:rPr lang="ko-KR" altLang="en-US" sz="800" b="1" dirty="0" err="1" smtClean="0">
                  <a:solidFill>
                    <a:schemeClr val="tx2"/>
                  </a:solidFill>
                </a:rPr>
                <a:t>서울페어</a:t>
              </a:r>
              <a:r>
                <a:rPr lang="ko-KR" altLang="en-US" sz="800" b="1" dirty="0" smtClean="0">
                  <a:solidFill>
                    <a:schemeClr val="tx2"/>
                  </a:solidFill>
                </a:rPr>
                <a:t> </a:t>
              </a:r>
              <a:r>
                <a:rPr lang="ko-KR" altLang="en-US" sz="800" b="1" dirty="0" err="1" smtClean="0">
                  <a:solidFill>
                    <a:schemeClr val="tx2"/>
                  </a:solidFill>
                </a:rPr>
                <a:t>디렉토리</a:t>
              </a:r>
              <a:r>
                <a:rPr lang="en-US" altLang="ko-KR" sz="800" b="1" dirty="0" smtClean="0">
                  <a:solidFill>
                    <a:schemeClr val="tx2"/>
                  </a:solidFill>
                </a:rPr>
                <a:t>(</a:t>
              </a:r>
              <a:r>
                <a:rPr lang="ko-KR" altLang="en-US" sz="800" b="1" dirty="0" smtClean="0">
                  <a:solidFill>
                    <a:schemeClr val="tx2"/>
                  </a:solidFill>
                </a:rPr>
                <a:t>책자</a:t>
              </a:r>
              <a:r>
                <a:rPr lang="en-US" altLang="ko-KR" sz="800" b="1" dirty="0" smtClean="0">
                  <a:solidFill>
                    <a:schemeClr val="tx2"/>
                  </a:solidFill>
                </a:rPr>
                <a:t>) </a:t>
              </a:r>
              <a:r>
                <a:rPr lang="ko-KR" altLang="en-US" sz="800" b="1" dirty="0" smtClean="0">
                  <a:solidFill>
                    <a:schemeClr val="tx2"/>
                  </a:solidFill>
                </a:rPr>
                <a:t>무료제공</a:t>
              </a:r>
              <a:endParaRPr lang="en-US" altLang="ko-KR" sz="800" b="1" dirty="0" smtClean="0">
                <a:solidFill>
                  <a:schemeClr val="tx2"/>
                </a:solidFill>
              </a:endParaRPr>
            </a:p>
            <a:p>
              <a:r>
                <a:rPr lang="en-US" altLang="ko-KR" sz="800" b="1" dirty="0" smtClean="0">
                  <a:solidFill>
                    <a:schemeClr val="tx2"/>
                  </a:solidFill>
                </a:rPr>
                <a:t>                </a:t>
              </a:r>
              <a:r>
                <a:rPr lang="en-US" altLang="ko-KR" sz="900" b="1" dirty="0" smtClean="0">
                  <a:solidFill>
                    <a:schemeClr val="tx2"/>
                  </a:solidFill>
                </a:rPr>
                <a:t>                    </a:t>
              </a: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3501008" y="6100169"/>
              <a:ext cx="3097944" cy="156817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b="1" dirty="0" smtClean="0">
                  <a:solidFill>
                    <a:schemeClr val="tx1"/>
                  </a:solidFill>
                </a:rPr>
                <a:t>□ 참가신청</a:t>
              </a:r>
              <a:endParaRPr lang="en-US" altLang="ko-KR" sz="900" b="1" dirty="0" smtClean="0">
                <a:solidFill>
                  <a:schemeClr val="tx1"/>
                </a:solidFill>
              </a:endParaRPr>
            </a:p>
            <a:p>
              <a:endParaRPr lang="en-US" altLang="ko-KR" sz="900" dirty="0" smtClean="0">
                <a:solidFill>
                  <a:schemeClr val="tx1"/>
                </a:solidFill>
              </a:endParaRP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900" spc="-150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900" spc="-150" dirty="0" smtClean="0">
                  <a:solidFill>
                    <a:schemeClr val="tx1"/>
                  </a:solidFill>
                </a:rPr>
                <a:t>신청방법 </a:t>
              </a:r>
              <a:r>
                <a:rPr lang="en-US" altLang="ko-KR" sz="900" spc="-150" dirty="0" smtClean="0">
                  <a:solidFill>
                    <a:schemeClr val="tx1"/>
                  </a:solidFill>
                </a:rPr>
                <a:t>:  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SBA</a:t>
              </a:r>
              <a:r>
                <a:rPr lang="ko-KR" altLang="en-US" sz="900" dirty="0" smtClean="0">
                  <a:solidFill>
                    <a:srgbClr val="FF0000"/>
                  </a:solidFill>
                </a:rPr>
                <a:t> 홈페이지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(</a:t>
              </a:r>
              <a:r>
                <a:rPr lang="en-US" altLang="ko-KR" sz="900" dirty="0" smtClean="0">
                  <a:solidFill>
                    <a:srgbClr val="FF0000"/>
                  </a:solidFill>
                  <a:hlinkClick r:id="rId5"/>
                </a:rPr>
                <a:t>www.sba.seoul.kr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)</a:t>
              </a:r>
              <a:r>
                <a:rPr lang="ko-KR" altLang="en-US" sz="900" dirty="0" smtClean="0">
                  <a:solidFill>
                    <a:srgbClr val="FF0000"/>
                  </a:solidFill>
                </a:rPr>
                <a:t>로그인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(</a:t>
              </a:r>
              <a:r>
                <a:rPr lang="ko-KR" altLang="en-US" sz="800" dirty="0" smtClean="0">
                  <a:solidFill>
                    <a:srgbClr val="FF0000"/>
                  </a:solidFill>
                </a:rPr>
                <a:t>회원가입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)          </a:t>
              </a:r>
              <a:r>
                <a:rPr lang="ko-KR" altLang="en-US" sz="900" dirty="0" smtClean="0">
                  <a:solidFill>
                    <a:srgbClr val="FF0000"/>
                  </a:solidFill>
                </a:rPr>
                <a:t>→ 사업신청 클릭→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  </a:t>
              </a:r>
              <a:r>
                <a:rPr lang="ko-KR" altLang="en-US" sz="900" dirty="0" smtClean="0">
                  <a:solidFill>
                    <a:srgbClr val="FF0000"/>
                  </a:solidFill>
                </a:rPr>
                <a:t>제목 클릭 → 신청서 다운로드 및 작성 → 신청서등록 클릭→ 제출서류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(</a:t>
              </a:r>
              <a:r>
                <a:rPr lang="ko-KR" altLang="en-US" sz="900" dirty="0" smtClean="0">
                  <a:solidFill>
                    <a:srgbClr val="FF0000"/>
                  </a:solidFill>
                </a:rPr>
                <a:t>압축파일</a:t>
              </a:r>
              <a:r>
                <a:rPr lang="en-US" altLang="ko-KR" sz="900" dirty="0" smtClean="0">
                  <a:solidFill>
                    <a:srgbClr val="FF0000"/>
                  </a:solidFill>
                </a:rPr>
                <a:t>)</a:t>
              </a:r>
              <a:r>
                <a:rPr lang="ko-KR" altLang="en-US" sz="900" dirty="0" smtClean="0">
                  <a:solidFill>
                    <a:srgbClr val="FF0000"/>
                  </a:solidFill>
                </a:rPr>
                <a:t>첨부 → 저장클릭</a:t>
              </a: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  </a:t>
              </a: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900" dirty="0">
                  <a:solidFill>
                    <a:schemeClr val="tx1"/>
                  </a:solidFill>
                </a:rPr>
                <a:t>제출서류 </a:t>
              </a:r>
              <a:r>
                <a:rPr lang="en-US" altLang="ko-KR" sz="900" dirty="0">
                  <a:solidFill>
                    <a:schemeClr val="tx1"/>
                  </a:solidFill>
                </a:rPr>
                <a:t>: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신청서</a:t>
              </a:r>
              <a:r>
                <a:rPr lang="en-US" altLang="ko-KR" sz="900" dirty="0">
                  <a:solidFill>
                    <a:schemeClr val="tx1"/>
                  </a:solidFill>
                </a:rPr>
                <a:t>(</a:t>
              </a:r>
              <a:r>
                <a:rPr lang="ko-KR" altLang="en-US" sz="900" dirty="0">
                  <a:solidFill>
                    <a:schemeClr val="tx1"/>
                  </a:solidFill>
                </a:rPr>
                <a:t>영문</a:t>
              </a:r>
              <a:r>
                <a:rPr lang="en-US" altLang="ko-KR" sz="900" dirty="0">
                  <a:solidFill>
                    <a:schemeClr val="tx1"/>
                  </a:solidFill>
                </a:rPr>
                <a:t>),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제품 카탈로그</a:t>
              </a:r>
              <a:r>
                <a:rPr lang="en-US" altLang="ko-KR" sz="900" dirty="0">
                  <a:solidFill>
                    <a:schemeClr val="tx1"/>
                  </a:solidFill>
                </a:rPr>
                <a:t>,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사업자등록증</a:t>
              </a:r>
              <a:endParaRPr lang="ko-KR" altLang="en-US" sz="900" dirty="0">
                <a:solidFill>
                  <a:schemeClr val="tx1"/>
                </a:solidFill>
              </a:endParaRP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  </a:t>
              </a: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참가확정 </a:t>
              </a:r>
              <a:r>
                <a:rPr lang="en-US" altLang="ko-KR" sz="900" dirty="0">
                  <a:solidFill>
                    <a:schemeClr val="tx1"/>
                  </a:solidFill>
                </a:rPr>
                <a:t>: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참가비 납부기업 대상 </a:t>
              </a:r>
              <a:r>
                <a:rPr lang="ko-KR" altLang="en-US" sz="900" dirty="0" err="1" smtClean="0">
                  <a:solidFill>
                    <a:schemeClr val="tx1"/>
                  </a:solidFill>
                </a:rPr>
                <a:t>이메일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 참가통보 및</a:t>
              </a:r>
              <a:endParaRPr lang="en-US" altLang="ko-KR" sz="900" dirty="0" smtClean="0">
                <a:solidFill>
                  <a:schemeClr val="tx1"/>
                </a:solidFill>
              </a:endParaRP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                   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바이어 </a:t>
              </a:r>
              <a:r>
                <a:rPr lang="ko-KR" altLang="en-US" sz="900" dirty="0" err="1" smtClean="0">
                  <a:solidFill>
                    <a:schemeClr val="tx1"/>
                  </a:solidFill>
                </a:rPr>
                <a:t>매칭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 시행</a:t>
              </a:r>
              <a:endParaRPr lang="ko-KR" altLang="en-US" sz="900" dirty="0">
                <a:solidFill>
                  <a:schemeClr val="tx1"/>
                </a:solidFill>
              </a:endParaRP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 </a:t>
              </a:r>
            </a:p>
            <a:p>
              <a:r>
                <a:rPr lang="en-US" altLang="ko-KR" sz="900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900" dirty="0">
                  <a:solidFill>
                    <a:schemeClr val="tx1"/>
                  </a:solidFill>
                </a:rPr>
                <a:t>문의처 </a:t>
              </a:r>
              <a:r>
                <a:rPr lang="en-US" altLang="ko-KR" sz="900" dirty="0">
                  <a:solidFill>
                    <a:schemeClr val="tx1"/>
                  </a:solidFill>
                </a:rPr>
                <a:t>: </a:t>
              </a:r>
              <a:r>
                <a:rPr lang="ko-KR" altLang="en-US" sz="900" dirty="0" err="1" smtClean="0">
                  <a:solidFill>
                    <a:schemeClr val="tx1"/>
                  </a:solidFill>
                </a:rPr>
                <a:t>서울페어</a:t>
              </a:r>
              <a:r>
                <a:rPr lang="ko-KR" altLang="en-US" sz="900" dirty="0" smtClean="0">
                  <a:solidFill>
                    <a:schemeClr val="tx1"/>
                  </a:solidFill>
                </a:rPr>
                <a:t> 사무국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(SBA </a:t>
              </a:r>
              <a:r>
                <a:rPr lang="ko-KR" altLang="en-US" sz="900" dirty="0" err="1" smtClean="0">
                  <a:solidFill>
                    <a:schemeClr val="tx1"/>
                  </a:solidFill>
                </a:rPr>
                <a:t>해외마케팅팀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)</a:t>
              </a:r>
            </a:p>
            <a:p>
              <a:r>
                <a:rPr lang="en-US" altLang="ko-KR" sz="900" dirty="0">
                  <a:solidFill>
                    <a:schemeClr val="tx1"/>
                  </a:solidFill>
                </a:rPr>
                <a:t> </a:t>
              </a:r>
              <a:r>
                <a:rPr lang="en-US" altLang="ko-KR" sz="900" dirty="0" smtClean="0">
                  <a:solidFill>
                    <a:schemeClr val="tx1"/>
                  </a:solidFill>
                </a:rPr>
                <a:t>             T. 02-2222-3861      E. seoulfair@sba.seoul.kr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04664" y="8100392"/>
            <a:ext cx="60486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※ </a:t>
            </a:r>
            <a:r>
              <a:rPr lang="ko-KR" altLang="en-US" sz="900" dirty="0" smtClean="0"/>
              <a:t>참가기업에게 </a:t>
            </a:r>
            <a:r>
              <a:rPr lang="en-US" altLang="ko-KR" sz="900" dirty="0" smtClean="0"/>
              <a:t>‘</a:t>
            </a:r>
            <a:r>
              <a:rPr lang="ko-KR" altLang="en-US" sz="900" dirty="0" smtClean="0"/>
              <a:t>초청 바이어 </a:t>
            </a:r>
            <a:r>
              <a:rPr lang="ko-KR" altLang="en-US" sz="900" dirty="0" err="1" smtClean="0"/>
              <a:t>디렉토리</a:t>
            </a:r>
            <a:r>
              <a:rPr lang="en-US" altLang="ko-KR" sz="900" dirty="0" smtClean="0"/>
              <a:t>’</a:t>
            </a:r>
            <a:r>
              <a:rPr lang="ko-KR" altLang="en-US" sz="900" dirty="0" smtClean="0"/>
              <a:t>를 </a:t>
            </a:r>
            <a:r>
              <a:rPr lang="ko-KR" altLang="en-US" sz="900" dirty="0" err="1" smtClean="0"/>
              <a:t>상담회</a:t>
            </a:r>
            <a:r>
              <a:rPr lang="ko-KR" altLang="en-US" sz="900" dirty="0" smtClean="0"/>
              <a:t> 현장에서 배부해드립니다</a:t>
            </a:r>
            <a:r>
              <a:rPr lang="en-US" altLang="ko-KR" sz="900" dirty="0" smtClean="0"/>
              <a:t>.</a:t>
            </a:r>
          </a:p>
          <a:p>
            <a:r>
              <a:rPr lang="en-US" altLang="ko-KR" sz="900" dirty="0" smtClean="0"/>
              <a:t>※ </a:t>
            </a:r>
            <a:r>
              <a:rPr lang="ko-KR" altLang="en-US" sz="900" dirty="0" smtClean="0"/>
              <a:t>제품 특성상 상담과 전시를 위한 공간이 필요할 경우 별도로 설치될 전시부스</a:t>
            </a:r>
            <a:r>
              <a:rPr lang="en-US" altLang="ko-KR" sz="900" dirty="0" smtClean="0"/>
              <a:t>(3mX3m)</a:t>
            </a:r>
            <a:r>
              <a:rPr lang="ko-KR" altLang="en-US" sz="900" dirty="0" smtClean="0"/>
              <a:t>를 신청하시기 바랍니다</a:t>
            </a:r>
            <a:r>
              <a:rPr lang="en-US" altLang="ko-KR" sz="900" dirty="0" smtClean="0"/>
              <a:t>.                                                                    (45</a:t>
            </a:r>
            <a:r>
              <a:rPr lang="ko-KR" altLang="en-US" sz="900" dirty="0" smtClean="0"/>
              <a:t>개 전시부스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기업당 최대 </a:t>
            </a:r>
            <a:r>
              <a:rPr lang="en-US" altLang="ko-KR" sz="900" dirty="0" smtClean="0"/>
              <a:t>2</a:t>
            </a:r>
            <a:r>
              <a:rPr lang="ko-KR" altLang="en-US" sz="900" dirty="0" smtClean="0"/>
              <a:t>개 임대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입금 선착순</a:t>
            </a:r>
            <a:r>
              <a:rPr lang="en-US" altLang="ko-KR" sz="900" dirty="0" smtClean="0"/>
              <a:t>)</a:t>
            </a:r>
            <a:endParaRPr lang="ko-KR" altLang="en-US" sz="900" dirty="0"/>
          </a:p>
        </p:txBody>
      </p:sp>
      <p:pic>
        <p:nvPicPr>
          <p:cNvPr id="23" name="그림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6672" y="1475656"/>
            <a:ext cx="5976664" cy="4248472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25" name="그림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6672" y="3779912"/>
            <a:ext cx="3068960" cy="1944216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21" name="그림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73016" y="3779912"/>
            <a:ext cx="2880320" cy="1944216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309</Words>
  <Application>Microsoft Office PowerPoint</Application>
  <PresentationFormat>화면 슬라이드 쇼(4:3)</PresentationFormat>
  <Paragraphs>33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강만구</dc:creator>
  <cp:lastModifiedBy>Kim Insu</cp:lastModifiedBy>
  <cp:revision>48</cp:revision>
  <dcterms:created xsi:type="dcterms:W3CDTF">2012-10-18T05:43:23Z</dcterms:created>
  <dcterms:modified xsi:type="dcterms:W3CDTF">2013-06-13T04:58:35Z</dcterms:modified>
</cp:coreProperties>
</file>